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&lt;header&gt;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A7973F5-ED19-499E-A59E-F0FFA92FF3C8}" type="slidenum">
              <a:rPr b="0" lang="en-US" sz="1400" spc="-1" strike="noStrike">
                <a:solidFill>
                  <a:srgbClr val="303d22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ldImg"/>
          </p:nvPr>
        </p:nvSpPr>
        <p:spPr>
          <a:xfrm>
            <a:off x="1587960" y="1005840"/>
            <a:ext cx="4596480" cy="344736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85120" y="4787640"/>
            <a:ext cx="5407560" cy="62334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Average HeartLogic combined index and all physiologic parameters collected by the devices at the time of the alerts that triggered the 56 diuretic therapy adjustments (Day 0 is the day when the HeartLogic index crossed the threshold)</a:t>
            </a:r>
            <a:endParaRPr b="0" lang="en-US" sz="2000" spc="-1" strike="noStrike">
              <a:latin typeface="Arial"/>
            </a:endParaRPr>
          </a:p>
          <a:p>
            <a:r>
              <a:rPr b="0" lang="en-US" sz="2000" spc="-1" strike="noStrike">
                <a:latin typeface="Arial"/>
              </a:rPr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 </a:t>
            </a:r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144000" cy="1198440"/>
          </a:xfrm>
          <a:prstGeom prst="rect">
            <a:avLst/>
          </a:prstGeom>
          <a:solidFill>
            <a:srgbClr val="ffce3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60000" y="152280"/>
            <a:ext cx="7200000" cy="45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r>
              <a:rPr b="0" lang="en-US" sz="1100" spc="-1" strike="noStrike">
                <a:solidFill>
                  <a:srgbClr val="000000"/>
                </a:solidFill>
                <a:latin typeface="Arial"/>
              </a:rPr>
              <a:t>Decongestive treatment adjustments in heart failure patients remotely monitored with a multiparametric implantable defibrillators algorithm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Logo" descr=""/>
          <p:cNvPicPr/>
          <p:nvPr/>
        </p:nvPicPr>
        <p:blipFill>
          <a:blip r:embed=""/>
          <a:stretch/>
        </p:blipFill>
        <p:spPr>
          <a:xfrm>
            <a:off x="4926600" y="152280"/>
            <a:ext cx="3670200" cy="355680"/>
          </a:xfrm>
          <a:prstGeom prst="rect">
            <a:avLst/>
          </a:prstGeom>
          <a:ln>
            <a:noFill/>
          </a:ln>
        </p:spPr>
      </p:pic>
      <p:sp>
        <p:nvSpPr>
          <p:cNvPr id="46" name="TextShape 2"/>
          <p:cNvSpPr txBox="1"/>
          <p:nvPr/>
        </p:nvSpPr>
        <p:spPr>
          <a:xfrm>
            <a:off x="360000" y="5940000"/>
            <a:ext cx="8640000" cy="45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US" sz="800" spc="-1" strike="noStrike">
                <a:solidFill>
                  <a:srgbClr val="0054a6"/>
                </a:solidFill>
                <a:latin typeface="Arial"/>
              </a:rPr>
              <a:t>Clinical Cardiology, First published: 03 May 2022, DOI: (10.1002/clc.23832) </a:t>
            </a:r>
            <a:endParaRPr b="0" lang="en-US" sz="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" name="Main graphic" descr=""/>
          <p:cNvPicPr/>
          <p:nvPr/>
        </p:nvPicPr>
        <p:blipFill>
          <a:blip r:embed="rId1"/>
          <a:stretch/>
        </p:blipFill>
        <p:spPr>
          <a:xfrm>
            <a:off x="1422360" y="893520"/>
            <a:ext cx="6350040" cy="354708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LibreOffice/6.0.7.3$Linux_X86_64 LibreOffice_project/dc89aa7a9eabfd848af146d5086077aeed2ae4a5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